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66" r:id="rId2"/>
    <p:sldId id="265" r:id="rId3"/>
    <p:sldId id="270" r:id="rId4"/>
    <p:sldId id="272" r:id="rId5"/>
    <p:sldId id="285" r:id="rId6"/>
    <p:sldId id="273" r:id="rId7"/>
    <p:sldId id="276" r:id="rId8"/>
    <p:sldId id="277" r:id="rId9"/>
    <p:sldId id="286" r:id="rId10"/>
    <p:sldId id="279"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99"/>
    <a:srgbClr val="150860"/>
    <a:srgbClr val="1C1573"/>
    <a:srgbClr val="283E84"/>
    <a:srgbClr val="211D71"/>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6305" autoAdjust="0"/>
  </p:normalViewPr>
  <p:slideViewPr>
    <p:cSldViewPr>
      <p:cViewPr varScale="1">
        <p:scale>
          <a:sx n="66" d="100"/>
          <a:sy n="66" d="100"/>
        </p:scale>
        <p:origin x="792"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What is Open Source?</a:t>
            </a:r>
          </a:p>
        </p:txBody>
      </p:sp>
      <p:sp>
        <p:nvSpPr>
          <p:cNvPr id="6" name="Subtitle 5"/>
          <p:cNvSpPr>
            <a:spLocks noGrp="1"/>
          </p:cNvSpPr>
          <p:nvPr>
            <p:ph type="subTitle" idx="1"/>
          </p:nvPr>
        </p:nvSpPr>
        <p:spPr/>
        <p:txBody>
          <a:bodyPr/>
          <a:lstStyle/>
          <a:p>
            <a:r>
              <a:rPr lang="en-US" dirty="0" smtClean="0"/>
              <a:t>Dr. </a:t>
            </a:r>
            <a:r>
              <a:rPr lang="en-US" dirty="0" err="1" smtClean="0"/>
              <a:t>Ritu</a:t>
            </a:r>
            <a:r>
              <a:rPr lang="en-US" dirty="0" smtClean="0"/>
              <a:t> Arora</a:t>
            </a:r>
            <a:endParaRPr lang="en-US" dirty="0"/>
          </a:p>
        </p:txBody>
      </p:sp>
      <p:sp>
        <p:nvSpPr>
          <p:cNvPr id="7" name="Text Placeholder 6"/>
          <p:cNvSpPr>
            <a:spLocks noGrp="1"/>
          </p:cNvSpPr>
          <p:nvPr>
            <p:ph type="body" sz="quarter" idx="14"/>
          </p:nvPr>
        </p:nvSpPr>
        <p:spPr/>
        <p:txBody>
          <a:bodyPr/>
          <a:lstStyle/>
          <a:p>
            <a:r>
              <a:rPr lang="en-IN" dirty="0"/>
              <a:t>Assistant Professor (Off-Campus</a:t>
            </a:r>
            <a:r>
              <a:rPr lang="en-IN" dirty="0" smtClean="0"/>
              <a:t>)</a:t>
            </a:r>
            <a:endParaRPr lang="en-IN" dirty="0"/>
          </a:p>
          <a:p>
            <a:r>
              <a:rPr lang="en-IN" dirty="0"/>
              <a:t> Department of Computer Science &amp; Information Systems</a:t>
            </a:r>
          </a:p>
          <a:p>
            <a:r>
              <a:rPr lang="en-IN" dirty="0"/>
              <a:t> BITS, </a:t>
            </a:r>
            <a:r>
              <a:rPr lang="en-IN" dirty="0" smtClean="0"/>
              <a:t>Pilani</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More on Proprietary </a:t>
            </a:r>
            <a:r>
              <a:rPr lang="en-IN" dirty="0" smtClean="0"/>
              <a:t>Software</a:t>
            </a:r>
            <a:endParaRPr lang="en-IN" dirty="0"/>
          </a:p>
        </p:txBody>
      </p:sp>
      <p:sp>
        <p:nvSpPr>
          <p:cNvPr id="3" name="Text Placeholder 2"/>
          <p:cNvSpPr>
            <a:spLocks noGrp="1"/>
          </p:cNvSpPr>
          <p:nvPr>
            <p:ph type="body" sz="quarter" idx="13"/>
          </p:nvPr>
        </p:nvSpPr>
        <p:spPr>
          <a:xfrm>
            <a:off x="857739" y="1600201"/>
            <a:ext cx="10160000" cy="4114799"/>
          </a:xfrm>
        </p:spPr>
        <p:txBody>
          <a:bodyPr>
            <a:normAutofit/>
          </a:bodyPr>
          <a:lstStyle/>
          <a:p>
            <a:pPr>
              <a:lnSpc>
                <a:spcPct val="150000"/>
              </a:lnSpc>
            </a:pPr>
            <a:r>
              <a:rPr lang="en-IN" dirty="0"/>
              <a:t>Until recently, proprietary software was the only real model that was used by commercial software.</a:t>
            </a:r>
          </a:p>
          <a:p>
            <a:pPr>
              <a:lnSpc>
                <a:spcPct val="150000"/>
              </a:lnSpc>
            </a:pPr>
            <a:r>
              <a:rPr lang="en-IN" dirty="0" smtClean="0"/>
              <a:t>In </a:t>
            </a:r>
            <a:r>
              <a:rPr lang="en-IN" dirty="0"/>
              <a:t>proprietary software, the source code is only available with the owner organization</a:t>
            </a:r>
          </a:p>
          <a:p>
            <a:pPr>
              <a:lnSpc>
                <a:spcPct val="150000"/>
              </a:lnSpc>
            </a:pPr>
            <a:r>
              <a:rPr lang="en-IN" dirty="0" smtClean="0"/>
              <a:t>Some </a:t>
            </a:r>
            <a:r>
              <a:rPr lang="en-IN" dirty="0"/>
              <a:t>trusted partners may be given rights to use the same – under the jurisdiction of the non-disclosure agreement (NDA). For example:</a:t>
            </a:r>
          </a:p>
          <a:p>
            <a:pPr lvl="1">
              <a:lnSpc>
                <a:spcPct val="150000"/>
              </a:lnSpc>
            </a:pPr>
            <a:r>
              <a:rPr lang="en-IN" dirty="0"/>
              <a:t>Amazon shares its API with trusted partners </a:t>
            </a:r>
          </a:p>
          <a:p>
            <a:pPr lvl="1">
              <a:lnSpc>
                <a:spcPct val="150000"/>
              </a:lnSpc>
            </a:pPr>
            <a:r>
              <a:rPr lang="en-IN" dirty="0"/>
              <a:t>vs. Google API available for all </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1454601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p>
          <a:p>
            <a:r>
              <a:rPr lang="en-IN" dirty="0"/>
              <a:t>Principles of Open Source Software</a:t>
            </a:r>
          </a:p>
          <a:p>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857739" y="1600201"/>
            <a:ext cx="10160000" cy="4724399"/>
          </a:xfrm>
        </p:spPr>
        <p:txBody>
          <a:bodyPr>
            <a:normAutofit/>
          </a:bodyPr>
          <a:lstStyle/>
          <a:p>
            <a:pPr marL="0" indent="0" algn="ctr">
              <a:buNone/>
            </a:pPr>
            <a:r>
              <a:rPr lang="en-IN" sz="2800" dirty="0"/>
              <a:t>Open -&gt; Collaboration is Open</a:t>
            </a:r>
          </a:p>
          <a:p>
            <a:pPr marL="0" indent="0" algn="ctr">
              <a:buNone/>
            </a:pPr>
            <a:r>
              <a:rPr lang="en-IN" sz="2800" dirty="0"/>
              <a:t>Source - &gt; Source is freely available</a:t>
            </a:r>
          </a:p>
          <a:p>
            <a:pPr marL="0" indent="0" algn="ctr">
              <a:buNone/>
            </a:pPr>
            <a:endParaRPr lang="en-IN" sz="2800" dirty="0"/>
          </a:p>
          <a:p>
            <a:pPr marL="0" indent="0" algn="ctr">
              <a:buNone/>
            </a:pPr>
            <a:endParaRPr lang="en-IN" sz="2800" dirty="0"/>
          </a:p>
          <a:p>
            <a:pPr marL="0" indent="0" algn="ctr">
              <a:buNone/>
            </a:pPr>
            <a:endParaRPr lang="en-IN" sz="2800" dirty="0"/>
          </a:p>
          <a:p>
            <a:pPr marL="0" indent="0" algn="ctr">
              <a:buNone/>
            </a:pPr>
            <a:r>
              <a:rPr lang="en-IN" sz="2800" dirty="0"/>
              <a:t>Share</a:t>
            </a:r>
          </a:p>
          <a:p>
            <a:pPr marL="0" indent="0" algn="ctr">
              <a:buNone/>
            </a:pPr>
            <a:r>
              <a:rPr lang="en-IN" sz="2800" dirty="0"/>
              <a:t>Adapt</a:t>
            </a:r>
          </a:p>
          <a:p>
            <a:pPr marL="0" indent="0" algn="ctr">
              <a:buNone/>
            </a:pPr>
            <a:r>
              <a:rPr lang="en-IN" sz="2800" dirty="0"/>
              <a:t>Modify</a:t>
            </a:r>
          </a:p>
          <a:p>
            <a:pPr marL="0" indent="0" algn="ctr">
              <a:buNone/>
            </a:pPr>
            <a:r>
              <a:rPr lang="en-IN" sz="2800" dirty="0"/>
              <a:t>Collaborate</a:t>
            </a:r>
          </a:p>
          <a:p>
            <a:pPr marL="0" indent="0" algn="ctr">
              <a:buNone/>
            </a:pPr>
            <a:endParaRPr lang="en-US" sz="2800" dirty="0"/>
          </a:p>
        </p:txBody>
      </p:sp>
      <p:sp>
        <p:nvSpPr>
          <p:cNvPr id="4" name="Text Placeholder 3"/>
          <p:cNvSpPr>
            <a:spLocks noGrp="1"/>
          </p:cNvSpPr>
          <p:nvPr>
            <p:ph type="body" sz="quarter" idx="14"/>
          </p:nvPr>
        </p:nvSpPr>
        <p:spPr>
          <a:xfrm>
            <a:off x="329247" y="1143001"/>
            <a:ext cx="11196956" cy="395287"/>
          </a:xfrm>
        </p:spPr>
        <p:txBody>
          <a:bodyPr/>
          <a:lstStyle/>
          <a:p>
            <a:endParaRPr lang="en-US"/>
          </a:p>
        </p:txBody>
      </p:sp>
      <p:sp>
        <p:nvSpPr>
          <p:cNvPr id="5" name="Title 4"/>
          <p:cNvSpPr>
            <a:spLocks noGrp="1"/>
          </p:cNvSpPr>
          <p:nvPr>
            <p:ph type="title"/>
          </p:nvPr>
        </p:nvSpPr>
        <p:spPr/>
        <p:txBody>
          <a:bodyPr/>
          <a:lstStyle/>
          <a:p>
            <a:r>
              <a:rPr lang="en-US" dirty="0" smtClean="0"/>
              <a:t>What is Open Source?</a:t>
            </a:r>
            <a:endParaRPr lang="en-US" dirty="0"/>
          </a:p>
        </p:txBody>
      </p:sp>
      <p:cxnSp>
        <p:nvCxnSpPr>
          <p:cNvPr id="6" name="Straight Arrow Connector 5"/>
          <p:cNvCxnSpPr/>
          <p:nvPr/>
        </p:nvCxnSpPr>
        <p:spPr>
          <a:xfrm>
            <a:off x="5943600" y="2743200"/>
            <a:ext cx="0" cy="1296144"/>
          </a:xfrm>
          <a:prstGeom prst="straightConnector1">
            <a:avLst/>
          </a:prstGeom>
          <a:ln w="28575">
            <a:solidFill>
              <a:srgbClr val="C0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20339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857739" y="1600201"/>
            <a:ext cx="10160000" cy="4724399"/>
          </a:xfrm>
        </p:spPr>
        <p:txBody>
          <a:bodyPr>
            <a:normAutofit fontScale="32500" lnSpcReduction="20000"/>
          </a:bodyPr>
          <a:lstStyle/>
          <a:p>
            <a:pPr marL="0" indent="0" algn="ctr">
              <a:buNone/>
            </a:pPr>
            <a:endParaRPr lang="en-IN" sz="2800" dirty="0" smtClean="0"/>
          </a:p>
          <a:p>
            <a:pPr marL="0" indent="0" algn="ctr">
              <a:buNone/>
            </a:pPr>
            <a:endParaRPr lang="en-IN" sz="2800" dirty="0"/>
          </a:p>
          <a:p>
            <a:pPr marL="0" indent="0" algn="ctr">
              <a:buNone/>
            </a:pPr>
            <a:endParaRPr lang="en-IN" sz="2800" dirty="0" smtClean="0"/>
          </a:p>
          <a:p>
            <a:pPr marL="0" indent="0" algn="ctr">
              <a:buNone/>
            </a:pPr>
            <a:endParaRPr lang="en-IN" sz="2800" dirty="0"/>
          </a:p>
          <a:p>
            <a:pPr marL="0" indent="0" algn="ctr">
              <a:buNone/>
            </a:pPr>
            <a:endParaRPr lang="en-IN" sz="2800" dirty="0" smtClean="0"/>
          </a:p>
          <a:p>
            <a:pPr marL="0" indent="0" algn="ctr">
              <a:buNone/>
            </a:pPr>
            <a:endParaRPr lang="en-IN" sz="2800" dirty="0"/>
          </a:p>
          <a:p>
            <a:pPr marL="0" indent="0" algn="ctr">
              <a:buNone/>
            </a:pPr>
            <a:endParaRPr lang="en-IN" sz="2800" dirty="0" smtClean="0"/>
          </a:p>
          <a:p>
            <a:pPr marL="0" indent="0" algn="ctr">
              <a:buNone/>
            </a:pPr>
            <a:endParaRPr lang="en-IN" sz="2800" dirty="0"/>
          </a:p>
          <a:p>
            <a:pPr marL="0" indent="0" algn="ctr">
              <a:buNone/>
            </a:pPr>
            <a:endParaRPr lang="en-IN" sz="2800" dirty="0" smtClean="0"/>
          </a:p>
          <a:p>
            <a:pPr marL="0" indent="0" algn="ctr">
              <a:buNone/>
            </a:pPr>
            <a:endParaRPr lang="en-IN" sz="2800" dirty="0"/>
          </a:p>
          <a:p>
            <a:pPr marL="0" indent="0" algn="ctr">
              <a:lnSpc>
                <a:spcPct val="120000"/>
              </a:lnSpc>
              <a:spcBef>
                <a:spcPts val="0"/>
              </a:spcBef>
              <a:buNone/>
            </a:pPr>
            <a:r>
              <a:rPr lang="en-IN" sz="6400" b="1" dirty="0" smtClean="0">
                <a:solidFill>
                  <a:srgbClr val="C00000"/>
                </a:solidFill>
              </a:rPr>
              <a:t>Open </a:t>
            </a:r>
            <a:r>
              <a:rPr lang="en-IN" sz="6400" b="1" dirty="0">
                <a:solidFill>
                  <a:srgbClr val="C00000"/>
                </a:solidFill>
              </a:rPr>
              <a:t>Source Initiative (OSI) is a public benefit corporation</a:t>
            </a:r>
          </a:p>
          <a:p>
            <a:pPr marL="0" indent="0" algn="ctr">
              <a:lnSpc>
                <a:spcPct val="120000"/>
              </a:lnSpc>
              <a:spcBef>
                <a:spcPts val="0"/>
              </a:spcBef>
              <a:buNone/>
            </a:pPr>
            <a:r>
              <a:rPr lang="en-IN" sz="6400" dirty="0"/>
              <a:t>Founded in 1998</a:t>
            </a:r>
          </a:p>
          <a:p>
            <a:pPr marL="0" indent="0" algn="ctr">
              <a:lnSpc>
                <a:spcPct val="120000"/>
              </a:lnSpc>
              <a:spcBef>
                <a:spcPts val="0"/>
              </a:spcBef>
              <a:buNone/>
            </a:pPr>
            <a:r>
              <a:rPr lang="en-IN" sz="6400" dirty="0"/>
              <a:t>Actively engaged in building open source community</a:t>
            </a:r>
          </a:p>
          <a:p>
            <a:pPr marL="0" indent="0" algn="ctr">
              <a:lnSpc>
                <a:spcPct val="120000"/>
              </a:lnSpc>
              <a:spcBef>
                <a:spcPts val="0"/>
              </a:spcBef>
              <a:buNone/>
            </a:pPr>
            <a:r>
              <a:rPr lang="en-IN" sz="6400" dirty="0"/>
              <a:t>(https://opensource.org/)</a:t>
            </a:r>
          </a:p>
          <a:p>
            <a:pPr marL="0" indent="0" algn="ctr">
              <a:lnSpc>
                <a:spcPct val="120000"/>
              </a:lnSpc>
              <a:spcBef>
                <a:spcPts val="0"/>
              </a:spcBef>
              <a:buNone/>
            </a:pPr>
            <a:endParaRPr lang="en-IN" sz="6400" dirty="0"/>
          </a:p>
          <a:p>
            <a:pPr marL="0" indent="0" algn="ctr">
              <a:lnSpc>
                <a:spcPct val="120000"/>
              </a:lnSpc>
              <a:spcBef>
                <a:spcPts val="0"/>
              </a:spcBef>
              <a:buNone/>
            </a:pPr>
            <a:r>
              <a:rPr lang="en-IN" sz="6400" dirty="0"/>
              <a:t>2014 version of logo - from Simon Phipps</a:t>
            </a:r>
          </a:p>
          <a:p>
            <a:pPr marL="0" indent="0" algn="ctr">
              <a:lnSpc>
                <a:spcPct val="120000"/>
              </a:lnSpc>
              <a:spcBef>
                <a:spcPts val="0"/>
              </a:spcBef>
              <a:buNone/>
            </a:pPr>
            <a:r>
              <a:rPr lang="en-IN" sz="6400" dirty="0"/>
              <a:t>(https://commons.wikimedia.org/wiki/File:Opensource.svg)</a:t>
            </a:r>
          </a:p>
          <a:p>
            <a:pPr marL="0" indent="0" algn="ctr">
              <a:lnSpc>
                <a:spcPct val="120000"/>
              </a:lnSpc>
              <a:buNone/>
            </a:pPr>
            <a:endParaRPr lang="en-US" sz="6400" dirty="0"/>
          </a:p>
        </p:txBody>
      </p:sp>
      <p:sp>
        <p:nvSpPr>
          <p:cNvPr id="4" name="Text Placeholder 3"/>
          <p:cNvSpPr>
            <a:spLocks noGrp="1"/>
          </p:cNvSpPr>
          <p:nvPr>
            <p:ph type="body" sz="quarter" idx="14"/>
          </p:nvPr>
        </p:nvSpPr>
        <p:spPr>
          <a:xfrm>
            <a:off x="329247" y="1143001"/>
            <a:ext cx="11196956" cy="395287"/>
          </a:xfrm>
        </p:spPr>
        <p:txBody>
          <a:bodyPr/>
          <a:lstStyle/>
          <a:p>
            <a:endParaRPr lang="en-US"/>
          </a:p>
        </p:txBody>
      </p:sp>
      <p:sp>
        <p:nvSpPr>
          <p:cNvPr id="5" name="Title 4"/>
          <p:cNvSpPr>
            <a:spLocks noGrp="1"/>
          </p:cNvSpPr>
          <p:nvPr>
            <p:ph type="title"/>
          </p:nvPr>
        </p:nvSpPr>
        <p:spPr/>
        <p:txBody>
          <a:bodyPr/>
          <a:lstStyle/>
          <a:p>
            <a:r>
              <a:rPr lang="en-US" dirty="0"/>
              <a:t>Open Source Initiative</a:t>
            </a:r>
          </a:p>
        </p:txBody>
      </p:sp>
      <p:pic>
        <p:nvPicPr>
          <p:cNvPr id="7" name="Picture 6"/>
          <p:cNvPicPr>
            <a:picLocks noChangeAspect="1"/>
          </p:cNvPicPr>
          <p:nvPr/>
        </p:nvPicPr>
        <p:blipFill>
          <a:blip r:embed="rId2"/>
          <a:stretch>
            <a:fillRect/>
          </a:stretch>
        </p:blipFill>
        <p:spPr>
          <a:xfrm>
            <a:off x="5105400" y="1538288"/>
            <a:ext cx="1416525" cy="2019301"/>
          </a:xfrm>
          <a:prstGeom prst="rect">
            <a:avLst/>
          </a:prstGeom>
        </p:spPr>
      </p:pic>
    </p:spTree>
    <p:extLst>
      <p:ext uri="{BB962C8B-B14F-4D97-AF65-F5344CB8AC3E}">
        <p14:creationId xmlns:p14="http://schemas.microsoft.com/office/powerpoint/2010/main" val="16912934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Open Source Software?</a:t>
            </a:r>
          </a:p>
        </p:txBody>
      </p:sp>
      <p:sp>
        <p:nvSpPr>
          <p:cNvPr id="3" name="Text Placeholder 2"/>
          <p:cNvSpPr>
            <a:spLocks noGrp="1"/>
          </p:cNvSpPr>
          <p:nvPr>
            <p:ph type="body" sz="quarter" idx="13"/>
          </p:nvPr>
        </p:nvSpPr>
        <p:spPr>
          <a:xfrm>
            <a:off x="857739" y="1600201"/>
            <a:ext cx="10160000" cy="4571999"/>
          </a:xfrm>
        </p:spPr>
        <p:txBody>
          <a:bodyPr>
            <a:normAutofit/>
          </a:bodyPr>
          <a:lstStyle/>
          <a:p>
            <a:pPr>
              <a:lnSpc>
                <a:spcPct val="150000"/>
              </a:lnSpc>
              <a:spcBef>
                <a:spcPts val="0"/>
              </a:spcBef>
            </a:pPr>
            <a:r>
              <a:rPr lang="en-IN" dirty="0"/>
              <a:t>The word “open source” refers to something users or people can use, modify and share since it is publicly available </a:t>
            </a:r>
          </a:p>
          <a:p>
            <a:pPr lvl="1">
              <a:lnSpc>
                <a:spcPct val="150000"/>
              </a:lnSpc>
              <a:spcBef>
                <a:spcPts val="0"/>
              </a:spcBef>
            </a:pPr>
            <a:r>
              <a:rPr lang="en-IN" dirty="0"/>
              <a:t>free of cost </a:t>
            </a:r>
          </a:p>
          <a:p>
            <a:pPr lvl="1">
              <a:lnSpc>
                <a:spcPct val="150000"/>
              </a:lnSpc>
              <a:spcBef>
                <a:spcPts val="0"/>
              </a:spcBef>
            </a:pPr>
            <a:r>
              <a:rPr lang="en-IN" dirty="0"/>
              <a:t>with uncontrolled accessibility</a:t>
            </a:r>
          </a:p>
          <a:p>
            <a:pPr>
              <a:lnSpc>
                <a:spcPct val="150000"/>
              </a:lnSpc>
              <a:spcBef>
                <a:spcPts val="0"/>
              </a:spcBef>
            </a:pPr>
            <a:endParaRPr lang="en-IN" dirty="0"/>
          </a:p>
          <a:p>
            <a:pPr>
              <a:lnSpc>
                <a:spcPct val="150000"/>
              </a:lnSpc>
              <a:spcBef>
                <a:spcPts val="0"/>
              </a:spcBef>
            </a:pPr>
            <a:r>
              <a:rPr lang="en-IN" dirty="0"/>
              <a:t>Open source software is the software with its source code being publically available for anyone to use, edit, inspect, modify, and distribute.</a:t>
            </a:r>
          </a:p>
          <a:p>
            <a:pPr>
              <a:lnSpc>
                <a:spcPct val="150000"/>
              </a:lnSpc>
              <a:spcBef>
                <a:spcPts val="0"/>
              </a:spcBef>
            </a:pPr>
            <a:endParaRPr lang="en-IN" dirty="0"/>
          </a:p>
          <a:p>
            <a:pPr>
              <a:lnSpc>
                <a:spcPct val="150000"/>
              </a:lnSpc>
              <a:spcBef>
                <a:spcPts val="0"/>
              </a:spcBef>
            </a:pPr>
            <a:r>
              <a:rPr lang="en-IN" dirty="0"/>
              <a:t>Programmers may use source code or may work to improvise an already existing source code by adding features to it, identifying and fixing bugs or enhancing it in some other form.</a:t>
            </a: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9875421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Examples of Open Source Software</a:t>
            </a:r>
          </a:p>
        </p:txBody>
      </p:sp>
      <p:sp>
        <p:nvSpPr>
          <p:cNvPr id="4" name="Text Placeholder 3"/>
          <p:cNvSpPr>
            <a:spLocks noGrp="1"/>
          </p:cNvSpPr>
          <p:nvPr>
            <p:ph type="body" sz="quarter" idx="14"/>
          </p:nvPr>
        </p:nvSpPr>
        <p:spPr/>
        <p:txBody>
          <a:bodyPr/>
          <a:lstStyle/>
          <a:p>
            <a:endParaRPr lang="en-IN"/>
          </a:p>
        </p:txBody>
      </p:sp>
      <p:graphicFrame>
        <p:nvGraphicFramePr>
          <p:cNvPr id="5" name="Table 4"/>
          <p:cNvGraphicFramePr>
            <a:graphicFrameLocks noGrp="1"/>
          </p:cNvGraphicFramePr>
          <p:nvPr>
            <p:extLst>
              <p:ext uri="{D42A27DB-BD31-4B8C-83A1-F6EECF244321}">
                <p14:modId xmlns:p14="http://schemas.microsoft.com/office/powerpoint/2010/main" val="4268993407"/>
              </p:ext>
            </p:extLst>
          </p:nvPr>
        </p:nvGraphicFramePr>
        <p:xfrm>
          <a:off x="685800" y="1538288"/>
          <a:ext cx="9689855" cy="4079240"/>
        </p:xfrm>
        <a:graphic>
          <a:graphicData uri="http://schemas.openxmlformats.org/drawingml/2006/table">
            <a:tbl>
              <a:tblPr firstRow="1" bandRow="1">
                <a:tableStyleId>{5C22544A-7EE6-4342-B048-85BDC9FD1C3A}</a:tableStyleId>
              </a:tblPr>
              <a:tblGrid>
                <a:gridCol w="4419600">
                  <a:extLst>
                    <a:ext uri="{9D8B030D-6E8A-4147-A177-3AD203B41FA5}">
                      <a16:colId xmlns:a16="http://schemas.microsoft.com/office/drawing/2014/main" val="3371480328"/>
                    </a:ext>
                  </a:extLst>
                </a:gridCol>
                <a:gridCol w="5270255">
                  <a:extLst>
                    <a:ext uri="{9D8B030D-6E8A-4147-A177-3AD203B41FA5}">
                      <a16:colId xmlns:a16="http://schemas.microsoft.com/office/drawing/2014/main" val="1736751011"/>
                    </a:ext>
                  </a:extLst>
                </a:gridCol>
              </a:tblGrid>
              <a:tr h="370840">
                <a:tc>
                  <a:txBody>
                    <a:bodyPr/>
                    <a:lstStyle/>
                    <a:p>
                      <a:r>
                        <a:rPr lang="en-IN" sz="1800" b="1" kern="1200" dirty="0" smtClean="0">
                          <a:solidFill>
                            <a:schemeClr val="lt1"/>
                          </a:solidFill>
                          <a:latin typeface="+mn-lt"/>
                          <a:ea typeface="+mn-ea"/>
                          <a:cs typeface="+mn-cs"/>
                        </a:rPr>
                        <a:t>Categories of Software</a:t>
                      </a:r>
                      <a:endParaRPr lang="en-IN" sz="1800" b="1" kern="1200" dirty="0">
                        <a:solidFill>
                          <a:schemeClr val="lt1"/>
                        </a:solidFill>
                        <a:latin typeface="+mn-lt"/>
                        <a:ea typeface="+mn-ea"/>
                        <a:cs typeface="+mn-cs"/>
                      </a:endParaRPr>
                    </a:p>
                  </a:txBody>
                  <a:tcPr/>
                </a:tc>
                <a:tc>
                  <a:txBody>
                    <a:bodyPr/>
                    <a:lstStyle/>
                    <a:p>
                      <a:r>
                        <a:rPr lang="en-IN" dirty="0" smtClean="0"/>
                        <a:t>Open Source Software</a:t>
                      </a:r>
                      <a:endParaRPr lang="en-IN" dirty="0"/>
                    </a:p>
                  </a:txBody>
                  <a:tcPr/>
                </a:tc>
                <a:extLst>
                  <a:ext uri="{0D108BD9-81ED-4DB2-BD59-A6C34878D82A}">
                    <a16:rowId xmlns:a16="http://schemas.microsoft.com/office/drawing/2014/main" val="391968007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Programming Languages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smtClean="0">
                          <a:solidFill>
                            <a:schemeClr val="tx1"/>
                          </a:solidFill>
                        </a:rPr>
                        <a:t>PHP, Python, Java</a:t>
                      </a:r>
                      <a:endParaRPr lang="en-IN" dirty="0">
                        <a:solidFill>
                          <a:schemeClr val="tx1"/>
                        </a:solidFill>
                      </a:endParaRPr>
                    </a:p>
                  </a:txBody>
                  <a:tcPr/>
                </a:tc>
                <a:extLst>
                  <a:ext uri="{0D108BD9-81ED-4DB2-BD59-A6C34878D82A}">
                    <a16:rowId xmlns:a16="http://schemas.microsoft.com/office/drawing/2014/main" val="873854210"/>
                  </a:ext>
                </a:extLst>
              </a:tr>
              <a:tr h="370840">
                <a:tc>
                  <a:txBody>
                    <a:bodyPr/>
                    <a:lstStyle/>
                    <a:p>
                      <a:r>
                        <a:rPr lang="en-IN" dirty="0" smtClean="0">
                          <a:solidFill>
                            <a:srgbClr val="000099"/>
                          </a:solidFill>
                        </a:rPr>
                        <a:t>Presentation Software</a:t>
                      </a:r>
                      <a:endParaRPr lang="en-IN" dirty="0">
                        <a:solidFill>
                          <a:srgbClr val="000099"/>
                        </a:solidFill>
                      </a:endParaRPr>
                    </a:p>
                  </a:txBody>
                  <a:tcPr/>
                </a:tc>
                <a:tc>
                  <a:txBody>
                    <a:bodyPr/>
                    <a:lstStyle/>
                    <a:p>
                      <a:r>
                        <a:rPr lang="en-IN" dirty="0" err="1" smtClean="0">
                          <a:solidFill>
                            <a:schemeClr val="tx1"/>
                          </a:solidFill>
                        </a:rPr>
                        <a:t>Libre</a:t>
                      </a:r>
                      <a:r>
                        <a:rPr lang="en-IN" dirty="0" smtClean="0">
                          <a:solidFill>
                            <a:schemeClr val="tx1"/>
                          </a:solidFill>
                        </a:rPr>
                        <a:t> office’s Impress, Apache office’s Impress</a:t>
                      </a:r>
                      <a:endParaRPr lang="en-IN" dirty="0">
                        <a:solidFill>
                          <a:schemeClr val="tx1"/>
                        </a:solidFill>
                      </a:endParaRPr>
                    </a:p>
                  </a:txBody>
                  <a:tcPr/>
                </a:tc>
                <a:extLst>
                  <a:ext uri="{0D108BD9-81ED-4DB2-BD59-A6C34878D82A}">
                    <a16:rowId xmlns:a16="http://schemas.microsoft.com/office/drawing/2014/main" val="2272667579"/>
                  </a:ext>
                </a:extLst>
              </a:tr>
              <a:tr h="370840">
                <a:tc>
                  <a:txBody>
                    <a:bodyPr/>
                    <a:lstStyle/>
                    <a:p>
                      <a:r>
                        <a:rPr lang="en-IN" dirty="0" smtClean="0">
                          <a:solidFill>
                            <a:srgbClr val="000099"/>
                          </a:solidFill>
                        </a:rPr>
                        <a:t>Communication Software</a:t>
                      </a:r>
                      <a:endParaRPr lang="en-IN" dirty="0">
                        <a:solidFill>
                          <a:srgbClr val="000099"/>
                        </a:solidFill>
                      </a:endParaRPr>
                    </a:p>
                  </a:txBody>
                  <a:tcPr/>
                </a:tc>
                <a:tc>
                  <a:txBody>
                    <a:bodyPr/>
                    <a:lstStyle/>
                    <a:p>
                      <a:r>
                        <a:rPr lang="en-IN" dirty="0" err="1" smtClean="0">
                          <a:solidFill>
                            <a:schemeClr val="tx1"/>
                          </a:solidFill>
                        </a:rPr>
                        <a:t>FreeSWITCH</a:t>
                      </a:r>
                      <a:r>
                        <a:rPr lang="en-IN" dirty="0" smtClean="0">
                          <a:solidFill>
                            <a:schemeClr val="tx1"/>
                          </a:solidFill>
                        </a:rPr>
                        <a:t>, </a:t>
                      </a:r>
                      <a:r>
                        <a:rPr lang="en-IN" dirty="0" err="1" smtClean="0">
                          <a:solidFill>
                            <a:schemeClr val="tx1"/>
                          </a:solidFill>
                        </a:rPr>
                        <a:t>openPBX</a:t>
                      </a:r>
                      <a:r>
                        <a:rPr lang="en-IN" dirty="0" smtClean="0">
                          <a:solidFill>
                            <a:schemeClr val="tx1"/>
                          </a:solidFill>
                        </a:rPr>
                        <a:t>, Thunderbird</a:t>
                      </a:r>
                      <a:endParaRPr lang="en-IN" dirty="0">
                        <a:solidFill>
                          <a:schemeClr val="tx1"/>
                        </a:solidFill>
                      </a:endParaRPr>
                    </a:p>
                  </a:txBody>
                  <a:tcPr/>
                </a:tc>
                <a:extLst>
                  <a:ext uri="{0D108BD9-81ED-4DB2-BD59-A6C34878D82A}">
                    <a16:rowId xmlns:a16="http://schemas.microsoft.com/office/drawing/2014/main" val="32963258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Content Management System</a:t>
                      </a:r>
                      <a:endParaRPr lang="en-IN" dirty="0">
                        <a:solidFill>
                          <a:srgbClr val="000099"/>
                        </a:solidFill>
                      </a:endParaRPr>
                    </a:p>
                  </a:txBody>
                  <a:tcPr/>
                </a:tc>
                <a:tc>
                  <a:txBody>
                    <a:bodyPr/>
                    <a:lstStyle/>
                    <a:p>
                      <a:r>
                        <a:rPr lang="en-IN" dirty="0" smtClean="0">
                          <a:solidFill>
                            <a:schemeClr val="tx1"/>
                          </a:solidFill>
                        </a:rPr>
                        <a:t>Joomla, PHP-Nuke, WordPress</a:t>
                      </a:r>
                      <a:endParaRPr lang="en-IN" dirty="0">
                        <a:solidFill>
                          <a:schemeClr val="tx1"/>
                        </a:solidFill>
                      </a:endParaRPr>
                    </a:p>
                  </a:txBody>
                  <a:tcPr/>
                </a:tc>
                <a:extLst>
                  <a:ext uri="{0D108BD9-81ED-4DB2-BD59-A6C34878D82A}">
                    <a16:rowId xmlns:a16="http://schemas.microsoft.com/office/drawing/2014/main" val="30551553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Operating Systems</a:t>
                      </a:r>
                      <a:endParaRPr lang="en-IN" dirty="0">
                        <a:solidFill>
                          <a:srgbClr val="000099"/>
                        </a:solidFill>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smtClean="0">
                          <a:solidFill>
                            <a:schemeClr val="tx1"/>
                          </a:solidFill>
                        </a:rPr>
                        <a:t>Fedora, Ubuntu, Linux, FreeBSD, </a:t>
                      </a:r>
                      <a:r>
                        <a:rPr lang="en-IN" dirty="0" err="1" smtClean="0">
                          <a:solidFill>
                            <a:schemeClr val="tx1"/>
                          </a:solidFill>
                        </a:rPr>
                        <a:t>OpenBSD</a:t>
                      </a:r>
                      <a:endParaRPr lang="en-IN" dirty="0">
                        <a:solidFill>
                          <a:schemeClr val="tx1"/>
                        </a:solidFill>
                      </a:endParaRPr>
                    </a:p>
                  </a:txBody>
                  <a:tcPr/>
                </a:tc>
                <a:extLst>
                  <a:ext uri="{0D108BD9-81ED-4DB2-BD59-A6C34878D82A}">
                    <a16:rowId xmlns:a16="http://schemas.microsoft.com/office/drawing/2014/main" val="1128005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Databases</a:t>
                      </a:r>
                      <a:endParaRPr lang="en-IN" dirty="0">
                        <a:solidFill>
                          <a:srgbClr val="000099"/>
                        </a:solidFill>
                      </a:endParaRPr>
                    </a:p>
                  </a:txBody>
                  <a:tcPr/>
                </a:tc>
                <a:tc>
                  <a:txBody>
                    <a:bodyPr/>
                    <a:lstStyle/>
                    <a:p>
                      <a:r>
                        <a:rPr lang="en-US" dirty="0" smtClean="0">
                          <a:solidFill>
                            <a:schemeClr val="tx1"/>
                          </a:solidFill>
                        </a:rPr>
                        <a:t>MySQL</a:t>
                      </a:r>
                      <a:r>
                        <a:rPr lang="en-IN" dirty="0" smtClean="0">
                          <a:solidFill>
                            <a:schemeClr val="tx1"/>
                          </a:solidFill>
                        </a:rPr>
                        <a:t>, PostgreSQL </a:t>
                      </a:r>
                      <a:endParaRPr lang="en-IN" dirty="0">
                        <a:solidFill>
                          <a:schemeClr val="tx1"/>
                        </a:solidFill>
                      </a:endParaRPr>
                    </a:p>
                  </a:txBody>
                  <a:tcPr/>
                </a:tc>
                <a:extLst>
                  <a:ext uri="{0D108BD9-81ED-4DB2-BD59-A6C34878D82A}">
                    <a16:rowId xmlns:a16="http://schemas.microsoft.com/office/drawing/2014/main" val="356843024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Web Design Software</a:t>
                      </a:r>
                    </a:p>
                  </a:txBody>
                  <a:tcPr/>
                </a:tc>
                <a:tc>
                  <a:txBody>
                    <a:bodyPr/>
                    <a:lstStyle/>
                    <a:p>
                      <a:r>
                        <a:rPr lang="en-IN" dirty="0" smtClean="0">
                          <a:solidFill>
                            <a:schemeClr val="tx1"/>
                          </a:solidFill>
                        </a:rPr>
                        <a:t>Brackets, Adobe Dreamweaver, GIMP</a:t>
                      </a:r>
                      <a:endParaRPr lang="en-IN" dirty="0">
                        <a:solidFill>
                          <a:schemeClr val="tx1"/>
                        </a:solidFill>
                      </a:endParaRPr>
                    </a:p>
                  </a:txBody>
                  <a:tcPr/>
                </a:tc>
                <a:extLst>
                  <a:ext uri="{0D108BD9-81ED-4DB2-BD59-A6C34878D82A}">
                    <a16:rowId xmlns:a16="http://schemas.microsoft.com/office/drawing/2014/main" val="252637436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Web Browsers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smtClean="0">
                          <a:solidFill>
                            <a:schemeClr val="tx1"/>
                          </a:solidFill>
                        </a:rPr>
                        <a:t>Mozilla Firefox, Chromium, Arena</a:t>
                      </a:r>
                      <a:endParaRPr lang="en-IN" dirty="0">
                        <a:solidFill>
                          <a:schemeClr val="tx1"/>
                        </a:solidFill>
                      </a:endParaRPr>
                    </a:p>
                  </a:txBody>
                  <a:tcPr/>
                </a:tc>
                <a:extLst>
                  <a:ext uri="{0D108BD9-81ED-4DB2-BD59-A6C34878D82A}">
                    <a16:rowId xmlns:a16="http://schemas.microsoft.com/office/drawing/2014/main" val="209021645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Source code management/Version control</a:t>
                      </a:r>
                      <a:endParaRPr lang="en-IN" dirty="0">
                        <a:solidFill>
                          <a:srgbClr val="000099"/>
                        </a:solidFill>
                      </a:endParaRPr>
                    </a:p>
                  </a:txBody>
                  <a:tcPr/>
                </a:tc>
                <a:tc>
                  <a:txBody>
                    <a:bodyPr/>
                    <a:lstStyle/>
                    <a:p>
                      <a:r>
                        <a:rPr lang="en-US" dirty="0" err="1" smtClean="0">
                          <a:solidFill>
                            <a:schemeClr val="tx1"/>
                          </a:solidFill>
                        </a:rPr>
                        <a:t>Git</a:t>
                      </a:r>
                      <a:r>
                        <a:rPr lang="en-US" dirty="0" smtClean="0">
                          <a:solidFill>
                            <a:schemeClr val="tx1"/>
                          </a:solidFill>
                        </a:rPr>
                        <a:t>, GitHub, Mercurial, Subversion</a:t>
                      </a:r>
                      <a:endParaRPr lang="en-IN" dirty="0">
                        <a:solidFill>
                          <a:schemeClr val="tx1"/>
                        </a:solidFill>
                      </a:endParaRPr>
                    </a:p>
                  </a:txBody>
                  <a:tcPr/>
                </a:tc>
                <a:extLst>
                  <a:ext uri="{0D108BD9-81ED-4DB2-BD59-A6C34878D82A}">
                    <a16:rowId xmlns:a16="http://schemas.microsoft.com/office/drawing/2014/main" val="55065579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Application Servers</a:t>
                      </a:r>
                      <a:endParaRPr lang="en-IN" dirty="0">
                        <a:solidFill>
                          <a:srgbClr val="000099"/>
                        </a:solidFill>
                      </a:endParaRPr>
                    </a:p>
                  </a:txBody>
                  <a:tcPr/>
                </a:tc>
                <a:tc>
                  <a:txBody>
                    <a:bodyPr/>
                    <a:lstStyle/>
                    <a:p>
                      <a:r>
                        <a:rPr lang="en-US" dirty="0" err="1" smtClean="0">
                          <a:solidFill>
                            <a:schemeClr val="tx1"/>
                          </a:solidFill>
                        </a:rPr>
                        <a:t>JBoss</a:t>
                      </a:r>
                      <a:r>
                        <a:rPr lang="en-US" dirty="0" smtClean="0">
                          <a:solidFill>
                            <a:schemeClr val="tx1"/>
                          </a:solidFill>
                        </a:rPr>
                        <a:t>, Tomcat, Glassfish, </a:t>
                      </a:r>
                      <a:r>
                        <a:rPr lang="en-IN" b="0" dirty="0" smtClean="0"/>
                        <a:t>WebSphere</a:t>
                      </a:r>
                      <a:endParaRPr lang="en-IN" b="0" dirty="0">
                        <a:solidFill>
                          <a:schemeClr val="tx1"/>
                        </a:solidFill>
                      </a:endParaRPr>
                    </a:p>
                  </a:txBody>
                  <a:tcPr/>
                </a:tc>
                <a:extLst>
                  <a:ext uri="{0D108BD9-81ED-4DB2-BD59-A6C34878D82A}">
                    <a16:rowId xmlns:a16="http://schemas.microsoft.com/office/drawing/2014/main" val="1051002594"/>
                  </a:ext>
                </a:extLst>
              </a:tr>
            </a:tbl>
          </a:graphicData>
        </a:graphic>
      </p:graphicFrame>
    </p:spTree>
    <p:extLst>
      <p:ext uri="{BB962C8B-B14F-4D97-AF65-F5344CB8AC3E}">
        <p14:creationId xmlns:p14="http://schemas.microsoft.com/office/powerpoint/2010/main" val="19182887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Open Source Software?</a:t>
            </a:r>
          </a:p>
        </p:txBody>
      </p:sp>
      <p:sp>
        <p:nvSpPr>
          <p:cNvPr id="3" name="Text Placeholder 2"/>
          <p:cNvSpPr>
            <a:spLocks noGrp="1"/>
          </p:cNvSpPr>
          <p:nvPr>
            <p:ph type="body" sz="quarter" idx="13"/>
          </p:nvPr>
        </p:nvSpPr>
        <p:spPr>
          <a:xfrm>
            <a:off x="857739" y="1600201"/>
            <a:ext cx="10160000" cy="4343399"/>
          </a:xfrm>
        </p:spPr>
        <p:txBody>
          <a:bodyPr>
            <a:normAutofit/>
          </a:bodyPr>
          <a:lstStyle/>
          <a:p>
            <a:pPr marL="0" indent="0">
              <a:lnSpc>
                <a:spcPct val="150000"/>
              </a:lnSpc>
              <a:buNone/>
            </a:pPr>
            <a:r>
              <a:rPr lang="en-IN" sz="1400" dirty="0"/>
              <a:t>From Wikipedia </a:t>
            </a:r>
          </a:p>
          <a:p>
            <a:pPr marL="0" indent="0">
              <a:lnSpc>
                <a:spcPct val="150000"/>
              </a:lnSpc>
              <a:buNone/>
            </a:pPr>
            <a:r>
              <a:rPr lang="en-IN" sz="1400" dirty="0"/>
              <a:t>(https://en.wikipedia.org/wiki/Open-source_software):</a:t>
            </a:r>
          </a:p>
          <a:p>
            <a:pPr>
              <a:lnSpc>
                <a:spcPct val="150000"/>
              </a:lnSpc>
            </a:pPr>
            <a:r>
              <a:rPr lang="en-IN" dirty="0" smtClean="0"/>
              <a:t>Open-source </a:t>
            </a:r>
            <a:r>
              <a:rPr lang="en-IN" dirty="0"/>
              <a:t>software (OSS) is a type of computer software in which source code is released under a license,</a:t>
            </a:r>
          </a:p>
          <a:p>
            <a:pPr>
              <a:lnSpc>
                <a:spcPct val="150000"/>
              </a:lnSpc>
            </a:pPr>
            <a:r>
              <a:rPr lang="en-IN" dirty="0"/>
              <a:t>in which the copyright holder grants users the rights to use, study, change, and distribute the software to anyone and for any purpose.</a:t>
            </a:r>
          </a:p>
          <a:p>
            <a:pPr>
              <a:lnSpc>
                <a:spcPct val="150000"/>
              </a:lnSpc>
            </a:pPr>
            <a:r>
              <a:rPr lang="en-IN" dirty="0"/>
              <a:t>Open-source software is usually developed in a collaborative public manner. </a:t>
            </a:r>
          </a:p>
          <a:p>
            <a:pPr>
              <a:lnSpc>
                <a:spcPct val="150000"/>
              </a:lnSpc>
            </a:pPr>
            <a:r>
              <a:rPr lang="en-IN" dirty="0"/>
              <a:t>Open-source software is a prominent example of open collaboration.</a:t>
            </a: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6925869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What is Proprietary Software</a:t>
            </a:r>
            <a:r>
              <a:rPr lang="en-IN" dirty="0" smtClean="0"/>
              <a:t>?</a:t>
            </a:r>
            <a:endParaRPr lang="en-IN" dirty="0"/>
          </a:p>
        </p:txBody>
      </p:sp>
      <p:sp>
        <p:nvSpPr>
          <p:cNvPr id="3" name="Text Placeholder 2"/>
          <p:cNvSpPr>
            <a:spLocks noGrp="1"/>
          </p:cNvSpPr>
          <p:nvPr>
            <p:ph type="body" sz="quarter" idx="13"/>
          </p:nvPr>
        </p:nvSpPr>
        <p:spPr>
          <a:xfrm>
            <a:off x="857739" y="1600201"/>
            <a:ext cx="10160000" cy="4343399"/>
          </a:xfrm>
        </p:spPr>
        <p:txBody>
          <a:bodyPr>
            <a:normAutofit/>
          </a:bodyPr>
          <a:lstStyle/>
          <a:p>
            <a:pPr>
              <a:lnSpc>
                <a:spcPct val="150000"/>
              </a:lnSpc>
            </a:pPr>
            <a:r>
              <a:rPr lang="en-IN" dirty="0"/>
              <a:t>Proprietary software, also known as </a:t>
            </a:r>
            <a:r>
              <a:rPr lang="en-IN" dirty="0">
                <a:solidFill>
                  <a:srgbClr val="C00000"/>
                </a:solidFill>
              </a:rPr>
              <a:t>protected or restricted </a:t>
            </a:r>
            <a:r>
              <a:rPr lang="en-IN" dirty="0"/>
              <a:t>software</a:t>
            </a:r>
          </a:p>
          <a:p>
            <a:pPr>
              <a:lnSpc>
                <a:spcPct val="150000"/>
              </a:lnSpc>
            </a:pPr>
            <a:r>
              <a:rPr lang="en-IN" dirty="0"/>
              <a:t>Usually owned by an organization or a group of people.</a:t>
            </a:r>
          </a:p>
          <a:p>
            <a:pPr>
              <a:lnSpc>
                <a:spcPct val="150000"/>
              </a:lnSpc>
            </a:pPr>
            <a:endParaRPr lang="en-IN" dirty="0" smtClean="0"/>
          </a:p>
          <a:p>
            <a:pPr>
              <a:lnSpc>
                <a:spcPct val="150000"/>
              </a:lnSpc>
            </a:pPr>
            <a:r>
              <a:rPr lang="en-IN" dirty="0" smtClean="0"/>
              <a:t>In </a:t>
            </a:r>
            <a:r>
              <a:rPr lang="en-IN" dirty="0"/>
              <a:t>order to use a proprietary software, end users must accept a license</a:t>
            </a:r>
          </a:p>
          <a:p>
            <a:pPr>
              <a:lnSpc>
                <a:spcPct val="150000"/>
              </a:lnSpc>
            </a:pPr>
            <a:r>
              <a:rPr lang="en-IN" dirty="0"/>
              <a:t>Such licenses restrict the right of the user, in any of the following manner:</a:t>
            </a:r>
          </a:p>
          <a:p>
            <a:pPr lvl="1">
              <a:lnSpc>
                <a:spcPct val="150000"/>
              </a:lnSpc>
            </a:pPr>
            <a:r>
              <a:rPr lang="en-IN" dirty="0"/>
              <a:t>Restricted right of re-distribution</a:t>
            </a:r>
          </a:p>
          <a:p>
            <a:pPr lvl="1">
              <a:lnSpc>
                <a:spcPct val="150000"/>
              </a:lnSpc>
            </a:pPr>
            <a:r>
              <a:rPr lang="en-IN" dirty="0"/>
              <a:t>Restrictions on reconstructing source code</a:t>
            </a:r>
          </a:p>
          <a:p>
            <a:pPr lvl="1">
              <a:lnSpc>
                <a:spcPct val="150000"/>
              </a:lnSpc>
            </a:pPr>
            <a:r>
              <a:rPr lang="en-IN" dirty="0"/>
              <a:t>Restricted ways in which the product can be used or embedded within another product</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1246369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What is Proprietary Software</a:t>
            </a:r>
            <a:r>
              <a:rPr lang="en-IN" dirty="0" smtClean="0"/>
              <a:t>?</a:t>
            </a:r>
            <a:endParaRPr lang="en-IN" dirty="0"/>
          </a:p>
        </p:txBody>
      </p:sp>
      <p:sp>
        <p:nvSpPr>
          <p:cNvPr id="3" name="Text Placeholder 2"/>
          <p:cNvSpPr>
            <a:spLocks noGrp="1"/>
          </p:cNvSpPr>
          <p:nvPr>
            <p:ph type="body" sz="quarter" idx="13"/>
          </p:nvPr>
        </p:nvSpPr>
        <p:spPr>
          <a:xfrm>
            <a:off x="857739" y="1600201"/>
            <a:ext cx="10160000" cy="3124199"/>
          </a:xfrm>
        </p:spPr>
        <p:txBody>
          <a:bodyPr>
            <a:normAutofit/>
          </a:bodyPr>
          <a:lstStyle/>
          <a:p>
            <a:pPr marL="0" indent="0">
              <a:lnSpc>
                <a:spcPct val="150000"/>
              </a:lnSpc>
              <a:buNone/>
            </a:pPr>
            <a:r>
              <a:rPr lang="en-IN" sz="1400" dirty="0" smtClean="0"/>
              <a:t>From </a:t>
            </a:r>
            <a:r>
              <a:rPr lang="en-IN" sz="1400" dirty="0"/>
              <a:t>Wikipedia </a:t>
            </a:r>
          </a:p>
          <a:p>
            <a:pPr marL="0" indent="0">
              <a:lnSpc>
                <a:spcPct val="150000"/>
              </a:lnSpc>
              <a:buNone/>
            </a:pPr>
            <a:r>
              <a:rPr lang="en-IN" sz="1400" dirty="0"/>
              <a:t>(https://en.wikipedia.org/wiki/Proprietary_software):</a:t>
            </a:r>
          </a:p>
          <a:p>
            <a:pPr>
              <a:lnSpc>
                <a:spcPct val="150000"/>
              </a:lnSpc>
            </a:pPr>
            <a:r>
              <a:rPr lang="en-IN" dirty="0" smtClean="0"/>
              <a:t>Proprietary </a:t>
            </a:r>
            <a:r>
              <a:rPr lang="en-IN" dirty="0"/>
              <a:t>software, also known as </a:t>
            </a:r>
            <a:r>
              <a:rPr lang="en-IN" dirty="0">
                <a:solidFill>
                  <a:srgbClr val="C00000"/>
                </a:solidFill>
              </a:rPr>
              <a:t>non-free software</a:t>
            </a:r>
            <a:r>
              <a:rPr lang="en-IN" dirty="0"/>
              <a:t>, or </a:t>
            </a:r>
            <a:r>
              <a:rPr lang="en-IN" dirty="0">
                <a:solidFill>
                  <a:srgbClr val="C00000"/>
                </a:solidFill>
              </a:rPr>
              <a:t>closed-source software</a:t>
            </a:r>
            <a:r>
              <a:rPr lang="en-IN" dirty="0"/>
              <a:t>, is computer software for which the software's publisher or the owner retains intellectual property rights — usually copyright of the source code, and also sometimes patent rights.</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8737898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Examples of Proprietary </a:t>
            </a:r>
            <a:r>
              <a:rPr lang="en-IN" dirty="0" smtClean="0"/>
              <a:t>Software</a:t>
            </a:r>
            <a:endParaRPr lang="en-IN" dirty="0"/>
          </a:p>
        </p:txBody>
      </p:sp>
      <p:sp>
        <p:nvSpPr>
          <p:cNvPr id="4" name="Text Placeholder 3"/>
          <p:cNvSpPr>
            <a:spLocks noGrp="1"/>
          </p:cNvSpPr>
          <p:nvPr>
            <p:ph type="body" sz="quarter" idx="14"/>
          </p:nvPr>
        </p:nvSpPr>
        <p:spPr/>
        <p:txBody>
          <a:bodyPr/>
          <a:lstStyle/>
          <a:p>
            <a:endParaRPr lang="en-IN"/>
          </a:p>
        </p:txBody>
      </p:sp>
      <p:graphicFrame>
        <p:nvGraphicFramePr>
          <p:cNvPr id="5" name="Table 4"/>
          <p:cNvGraphicFramePr>
            <a:graphicFrameLocks noGrp="1"/>
          </p:cNvGraphicFramePr>
          <p:nvPr>
            <p:extLst>
              <p:ext uri="{D42A27DB-BD31-4B8C-83A1-F6EECF244321}">
                <p14:modId xmlns:p14="http://schemas.microsoft.com/office/powerpoint/2010/main" val="1807387473"/>
              </p:ext>
            </p:extLst>
          </p:nvPr>
        </p:nvGraphicFramePr>
        <p:xfrm>
          <a:off x="685800" y="1538288"/>
          <a:ext cx="10439400" cy="3606800"/>
        </p:xfrm>
        <a:graphic>
          <a:graphicData uri="http://schemas.openxmlformats.org/drawingml/2006/table">
            <a:tbl>
              <a:tblPr firstRow="1" bandRow="1">
                <a:tableStyleId>{5C22544A-7EE6-4342-B048-85BDC9FD1C3A}</a:tableStyleId>
              </a:tblPr>
              <a:tblGrid>
                <a:gridCol w="4428836">
                  <a:extLst>
                    <a:ext uri="{9D8B030D-6E8A-4147-A177-3AD203B41FA5}">
                      <a16:colId xmlns:a16="http://schemas.microsoft.com/office/drawing/2014/main" val="3371480328"/>
                    </a:ext>
                  </a:extLst>
                </a:gridCol>
                <a:gridCol w="6010564">
                  <a:extLst>
                    <a:ext uri="{9D8B030D-6E8A-4147-A177-3AD203B41FA5}">
                      <a16:colId xmlns:a16="http://schemas.microsoft.com/office/drawing/2014/main" val="1736751011"/>
                    </a:ext>
                  </a:extLst>
                </a:gridCol>
              </a:tblGrid>
              <a:tr h="370840">
                <a:tc>
                  <a:txBody>
                    <a:bodyPr/>
                    <a:lstStyle/>
                    <a:p>
                      <a:r>
                        <a:rPr lang="en-IN" sz="1800" b="1" kern="1200" dirty="0" smtClean="0">
                          <a:solidFill>
                            <a:schemeClr val="lt1"/>
                          </a:solidFill>
                          <a:latin typeface="+mn-lt"/>
                          <a:ea typeface="+mn-ea"/>
                          <a:cs typeface="+mn-cs"/>
                        </a:rPr>
                        <a:t>Categories of Software</a:t>
                      </a:r>
                      <a:endParaRPr lang="en-IN" sz="1800" b="1" kern="1200" dirty="0">
                        <a:solidFill>
                          <a:schemeClr val="lt1"/>
                        </a:solidFill>
                        <a:latin typeface="+mn-lt"/>
                        <a:ea typeface="+mn-ea"/>
                        <a:cs typeface="+mn-cs"/>
                      </a:endParaRPr>
                    </a:p>
                  </a:txBody>
                  <a:tcPr/>
                </a:tc>
                <a:tc>
                  <a:txBody>
                    <a:bodyPr/>
                    <a:lstStyle/>
                    <a:p>
                      <a:r>
                        <a:rPr lang="en-IN" dirty="0" smtClean="0"/>
                        <a:t>Proprietary Software</a:t>
                      </a:r>
                      <a:endParaRPr lang="en-IN" dirty="0"/>
                    </a:p>
                  </a:txBody>
                  <a:tcPr/>
                </a:tc>
                <a:extLst>
                  <a:ext uri="{0D108BD9-81ED-4DB2-BD59-A6C34878D82A}">
                    <a16:rowId xmlns:a16="http://schemas.microsoft.com/office/drawing/2014/main" val="391968007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Programming Languages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smtClean="0">
                          <a:solidFill>
                            <a:schemeClr val="tx1"/>
                          </a:solidFill>
                        </a:rPr>
                        <a:t>MATLAB, VBScript</a:t>
                      </a:r>
                      <a:endParaRPr lang="en-IN" dirty="0">
                        <a:solidFill>
                          <a:schemeClr val="tx1"/>
                        </a:solidFill>
                      </a:endParaRPr>
                    </a:p>
                  </a:txBody>
                  <a:tcPr/>
                </a:tc>
                <a:extLst>
                  <a:ext uri="{0D108BD9-81ED-4DB2-BD59-A6C34878D82A}">
                    <a16:rowId xmlns:a16="http://schemas.microsoft.com/office/drawing/2014/main" val="873854210"/>
                  </a:ext>
                </a:extLst>
              </a:tr>
              <a:tr h="370840">
                <a:tc>
                  <a:txBody>
                    <a:bodyPr/>
                    <a:lstStyle/>
                    <a:p>
                      <a:r>
                        <a:rPr lang="en-IN" dirty="0" smtClean="0">
                          <a:solidFill>
                            <a:srgbClr val="000099"/>
                          </a:solidFill>
                        </a:rPr>
                        <a:t>Presentation Software</a:t>
                      </a:r>
                      <a:endParaRPr lang="en-IN" dirty="0">
                        <a:solidFill>
                          <a:srgbClr val="000099"/>
                        </a:solidFill>
                      </a:endParaRPr>
                    </a:p>
                  </a:txBody>
                  <a:tcPr/>
                </a:tc>
                <a:tc>
                  <a:txBody>
                    <a:bodyPr/>
                    <a:lstStyle/>
                    <a:p>
                      <a:r>
                        <a:rPr lang="en-IN" dirty="0" smtClean="0">
                          <a:solidFill>
                            <a:schemeClr val="tx1"/>
                          </a:solidFill>
                        </a:rPr>
                        <a:t>MS-Office</a:t>
                      </a:r>
                      <a:endParaRPr lang="en-IN" dirty="0">
                        <a:solidFill>
                          <a:schemeClr val="tx1"/>
                        </a:solidFill>
                      </a:endParaRPr>
                    </a:p>
                  </a:txBody>
                  <a:tcPr/>
                </a:tc>
                <a:extLst>
                  <a:ext uri="{0D108BD9-81ED-4DB2-BD59-A6C34878D82A}">
                    <a16:rowId xmlns:a16="http://schemas.microsoft.com/office/drawing/2014/main" val="2272667579"/>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Content Management System</a:t>
                      </a:r>
                      <a:endParaRPr lang="en-IN" dirty="0">
                        <a:solidFill>
                          <a:srgbClr val="000099"/>
                        </a:solidFill>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Adobe Experience Manager, </a:t>
                      </a:r>
                      <a:r>
                        <a:rPr lang="en-IN" dirty="0" err="1" smtClean="0"/>
                        <a:t>Kentico</a:t>
                      </a:r>
                      <a:r>
                        <a:rPr lang="en-IN" dirty="0" smtClean="0"/>
                        <a:t>, </a:t>
                      </a:r>
                      <a:r>
                        <a:rPr lang="en-IN" dirty="0" err="1" smtClean="0"/>
                        <a:t>SiteCore</a:t>
                      </a:r>
                      <a:endParaRPr lang="en-IN" dirty="0" smtClean="0">
                        <a:solidFill>
                          <a:schemeClr val="tx1"/>
                        </a:solidFill>
                      </a:endParaRPr>
                    </a:p>
                  </a:txBody>
                  <a:tcPr/>
                </a:tc>
                <a:extLst>
                  <a:ext uri="{0D108BD9-81ED-4DB2-BD59-A6C34878D82A}">
                    <a16:rowId xmlns:a16="http://schemas.microsoft.com/office/drawing/2014/main" val="30551553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Operating Systems</a:t>
                      </a:r>
                      <a:endParaRPr lang="en-IN" dirty="0">
                        <a:solidFill>
                          <a:srgbClr val="000099"/>
                        </a:solidFill>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smtClean="0">
                          <a:solidFill>
                            <a:schemeClr val="tx1"/>
                          </a:solidFill>
                        </a:rPr>
                        <a:t>Windows, </a:t>
                      </a:r>
                      <a:r>
                        <a:rPr lang="en-IN" dirty="0" smtClean="0"/>
                        <a:t>Mac OS, Apple iOS Mobile Operating System</a:t>
                      </a:r>
                      <a:endParaRPr lang="en-IN" dirty="0" smtClean="0">
                        <a:solidFill>
                          <a:schemeClr val="tx1"/>
                        </a:solidFill>
                      </a:endParaRPr>
                    </a:p>
                  </a:txBody>
                  <a:tcPr/>
                </a:tc>
                <a:extLst>
                  <a:ext uri="{0D108BD9-81ED-4DB2-BD59-A6C34878D82A}">
                    <a16:rowId xmlns:a16="http://schemas.microsoft.com/office/drawing/2014/main" val="1128005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Databases</a:t>
                      </a:r>
                      <a:endParaRPr lang="en-IN" dirty="0">
                        <a:solidFill>
                          <a:srgbClr val="000099"/>
                        </a:solidFill>
                      </a:endParaRPr>
                    </a:p>
                  </a:txBody>
                  <a:tcPr/>
                </a:tc>
                <a:tc>
                  <a:txBody>
                    <a:bodyPr/>
                    <a:lstStyle/>
                    <a:p>
                      <a:r>
                        <a:rPr lang="en-IN" dirty="0" smtClean="0">
                          <a:solidFill>
                            <a:schemeClr val="tx1"/>
                          </a:solidFill>
                        </a:rPr>
                        <a:t>Oracle, DB2, Microsoft SQL Server, Informix Dynamic Server, SQL Anywhere</a:t>
                      </a:r>
                      <a:endParaRPr lang="en-IN" dirty="0">
                        <a:solidFill>
                          <a:schemeClr val="tx1"/>
                        </a:solidFill>
                      </a:endParaRPr>
                    </a:p>
                  </a:txBody>
                  <a:tcPr/>
                </a:tc>
                <a:extLst>
                  <a:ext uri="{0D108BD9-81ED-4DB2-BD59-A6C34878D82A}">
                    <a16:rowId xmlns:a16="http://schemas.microsoft.com/office/drawing/2014/main" val="356843024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Web Browsers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IN" dirty="0" smtClean="0"/>
                        <a:t>Apple Safari Browser, Internet Explorer</a:t>
                      </a:r>
                      <a:endParaRPr lang="en-IN" dirty="0">
                        <a:solidFill>
                          <a:schemeClr val="tx1"/>
                        </a:solidFill>
                      </a:endParaRPr>
                    </a:p>
                  </a:txBody>
                  <a:tcPr/>
                </a:tc>
                <a:extLst>
                  <a:ext uri="{0D108BD9-81ED-4DB2-BD59-A6C34878D82A}">
                    <a16:rowId xmlns:a16="http://schemas.microsoft.com/office/drawing/2014/main" val="209021645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Source code management/Version control</a:t>
                      </a:r>
                      <a:endParaRPr lang="en-IN" dirty="0">
                        <a:solidFill>
                          <a:srgbClr val="000099"/>
                        </a:solidFill>
                      </a:endParaRPr>
                    </a:p>
                  </a:txBody>
                  <a:tcPr/>
                </a:tc>
                <a:tc>
                  <a:txBody>
                    <a:bodyPr/>
                    <a:lstStyle/>
                    <a:p>
                      <a:r>
                        <a:rPr lang="en-IN" dirty="0" err="1" smtClean="0">
                          <a:solidFill>
                            <a:schemeClr val="tx1"/>
                          </a:solidFill>
                        </a:rPr>
                        <a:t>PerForce</a:t>
                      </a:r>
                      <a:r>
                        <a:rPr lang="en-IN" dirty="0" smtClean="0">
                          <a:solidFill>
                            <a:schemeClr val="tx1"/>
                          </a:solidFill>
                        </a:rPr>
                        <a:t>, Microsoft Team Foundation Server</a:t>
                      </a:r>
                      <a:endParaRPr lang="en-IN" dirty="0">
                        <a:solidFill>
                          <a:schemeClr val="tx1"/>
                        </a:solidFill>
                      </a:endParaRPr>
                    </a:p>
                  </a:txBody>
                  <a:tcPr/>
                </a:tc>
                <a:extLst>
                  <a:ext uri="{0D108BD9-81ED-4DB2-BD59-A6C34878D82A}">
                    <a16:rowId xmlns:a16="http://schemas.microsoft.com/office/drawing/2014/main" val="55065579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solidFill>
                            <a:srgbClr val="000099"/>
                          </a:solidFill>
                        </a:rPr>
                        <a:t>Application Servers</a:t>
                      </a:r>
                      <a:endParaRPr lang="en-IN" dirty="0">
                        <a:solidFill>
                          <a:srgbClr val="000099"/>
                        </a:solidFill>
                      </a:endParaRPr>
                    </a:p>
                  </a:txBody>
                  <a:tcPr/>
                </a:tc>
                <a:tc>
                  <a:txBody>
                    <a:bodyPr/>
                    <a:lstStyle/>
                    <a:p>
                      <a:r>
                        <a:rPr lang="en-IN" dirty="0" err="1" smtClean="0"/>
                        <a:t>Weblogic</a:t>
                      </a:r>
                      <a:r>
                        <a:rPr lang="en-IN" dirty="0" smtClean="0"/>
                        <a:t>, Sybase Enterprise Application Server</a:t>
                      </a:r>
                      <a:endParaRPr lang="en-IN" dirty="0">
                        <a:solidFill>
                          <a:schemeClr val="tx1"/>
                        </a:solidFill>
                      </a:endParaRPr>
                    </a:p>
                  </a:txBody>
                  <a:tcPr/>
                </a:tc>
                <a:extLst>
                  <a:ext uri="{0D108BD9-81ED-4DB2-BD59-A6C34878D82A}">
                    <a16:rowId xmlns:a16="http://schemas.microsoft.com/office/drawing/2014/main" val="1051002594"/>
                  </a:ext>
                </a:extLst>
              </a:tr>
            </a:tbl>
          </a:graphicData>
        </a:graphic>
      </p:graphicFrame>
    </p:spTree>
    <p:extLst>
      <p:ext uri="{BB962C8B-B14F-4D97-AF65-F5344CB8AC3E}">
        <p14:creationId xmlns:p14="http://schemas.microsoft.com/office/powerpoint/2010/main" val="373053058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1902</TotalTime>
  <Words>660</Words>
  <Application>Microsoft Office PowerPoint</Application>
  <PresentationFormat>Widescreen</PresentationFormat>
  <Paragraphs>112</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Helvetica</vt:lpstr>
      <vt:lpstr>Helvetica Light</vt:lpstr>
      <vt:lpstr>Office Theme</vt:lpstr>
      <vt:lpstr>What is Open Source?</vt:lpstr>
      <vt:lpstr>What is Open Source?</vt:lpstr>
      <vt:lpstr>Open Source Initiative</vt:lpstr>
      <vt:lpstr>What is Open Source Software?</vt:lpstr>
      <vt:lpstr>Examples of Open Source Software</vt:lpstr>
      <vt:lpstr>What is Open Source Software?</vt:lpstr>
      <vt:lpstr>What is Proprietary Software?</vt:lpstr>
      <vt:lpstr>What is Proprietary Software?</vt:lpstr>
      <vt:lpstr>Examples of Proprietary Software</vt:lpstr>
      <vt:lpstr>More on Proprietary Software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Hewlett-Packard Company</cp:lastModifiedBy>
  <cp:revision>221</cp:revision>
  <dcterms:created xsi:type="dcterms:W3CDTF">2018-10-16T06:13:57Z</dcterms:created>
  <dcterms:modified xsi:type="dcterms:W3CDTF">2021-05-25T05:54:29Z</dcterms:modified>
</cp:coreProperties>
</file>

<file path=docProps/thumbnail.jpeg>
</file>